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1"/>
  </p:notesMasterIdLst>
  <p:sldIdLst>
    <p:sldId id="320" r:id="rId5"/>
    <p:sldId id="446" r:id="rId6"/>
    <p:sldId id="445" r:id="rId7"/>
    <p:sldId id="447" r:id="rId8"/>
    <p:sldId id="450" r:id="rId9"/>
    <p:sldId id="451" r:id="rId10"/>
    <p:sldId id="452" r:id="rId11"/>
    <p:sldId id="453" r:id="rId12"/>
    <p:sldId id="454" r:id="rId13"/>
    <p:sldId id="455" r:id="rId14"/>
    <p:sldId id="457" r:id="rId15"/>
    <p:sldId id="469" r:id="rId16"/>
    <p:sldId id="458" r:id="rId17"/>
    <p:sldId id="468" r:id="rId18"/>
    <p:sldId id="460" r:id="rId19"/>
    <p:sldId id="470" r:id="rId20"/>
    <p:sldId id="461" r:id="rId21"/>
    <p:sldId id="462" r:id="rId22"/>
    <p:sldId id="463" r:id="rId23"/>
    <p:sldId id="472" r:id="rId24"/>
    <p:sldId id="464" r:id="rId25"/>
    <p:sldId id="465" r:id="rId26"/>
    <p:sldId id="466" r:id="rId27"/>
    <p:sldId id="471" r:id="rId28"/>
    <p:sldId id="443" r:id="rId29"/>
    <p:sldId id="444" r:id="rId30"/>
  </p:sldIdLst>
  <p:sldSz cx="12192000" cy="6858000"/>
  <p:notesSz cx="6858000" cy="9144000"/>
  <p:embeddedFontLst>
    <p:embeddedFont>
      <p:font typeface="나눔바른고딕" panose="020B0600000101010101" charset="-127"/>
      <p:regular r:id="rId32"/>
      <p:bold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87"/>
    <a:srgbClr val="33BBEE"/>
    <a:srgbClr val="EE3377"/>
    <a:srgbClr val="767171"/>
    <a:srgbClr val="BFBFBF"/>
    <a:srgbClr val="065E87"/>
    <a:srgbClr val="03496A"/>
    <a:srgbClr val="1793BF"/>
    <a:srgbClr val="147EA4"/>
    <a:srgbClr val="1A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016F1-AFA1-4636-A402-722F948235FB}" v="2" dt="2023-01-16T08:39:21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0061" autoAdjust="0"/>
  </p:normalViewPr>
  <p:slideViewPr>
    <p:cSldViewPr snapToGrid="0">
      <p:cViewPr varScale="1">
        <p:scale>
          <a:sx n="89" d="100"/>
          <a:sy n="89" d="100"/>
        </p:scale>
        <p:origin x="210" y="96"/>
      </p:cViewPr>
      <p:guideLst>
        <p:guide orient="horz" pos="30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태웅" userId="6d5b6656-814d-4af2-8c8d-acedc34dd330" providerId="ADAL" clId="{263016F1-AFA1-4636-A402-722F948235FB}"/>
    <pc:docChg chg="undo custSel addSld modSld">
      <pc:chgData name="강태웅" userId="6d5b6656-814d-4af2-8c8d-acedc34dd330" providerId="ADAL" clId="{263016F1-AFA1-4636-A402-722F948235FB}" dt="2023-01-16T08:40:16.143" v="728" actId="1076"/>
      <pc:docMkLst>
        <pc:docMk/>
      </pc:docMkLst>
      <pc:sldChg chg="modSp mod">
        <pc:chgData name="강태웅" userId="6d5b6656-814d-4af2-8c8d-acedc34dd330" providerId="ADAL" clId="{263016F1-AFA1-4636-A402-722F948235FB}" dt="2023-01-16T08:40:16.143" v="728" actId="1076"/>
        <pc:sldMkLst>
          <pc:docMk/>
          <pc:sldMk cId="1258735599" sldId="454"/>
        </pc:sldMkLst>
        <pc:spChg chg="mod">
          <ac:chgData name="강태웅" userId="6d5b6656-814d-4af2-8c8d-acedc34dd330" providerId="ADAL" clId="{263016F1-AFA1-4636-A402-722F948235FB}" dt="2023-01-16T08:40:16.143" v="728" actId="1076"/>
          <ac:spMkLst>
            <pc:docMk/>
            <pc:sldMk cId="1258735599" sldId="454"/>
            <ac:spMk id="6" creationId="{279A8FF8-82AA-4733-D69A-2CEBDD4B7592}"/>
          </ac:spMkLst>
        </pc:spChg>
      </pc:sldChg>
      <pc:sldChg chg="delSp modSp mod">
        <pc:chgData name="강태웅" userId="6d5b6656-814d-4af2-8c8d-acedc34dd330" providerId="ADAL" clId="{263016F1-AFA1-4636-A402-722F948235FB}" dt="2023-01-16T07:06:52.938" v="184" actId="1076"/>
        <pc:sldMkLst>
          <pc:docMk/>
          <pc:sldMk cId="3530776734" sldId="463"/>
        </pc:sldMkLst>
        <pc:spChg chg="mod">
          <ac:chgData name="강태웅" userId="6d5b6656-814d-4af2-8c8d-acedc34dd330" providerId="ADAL" clId="{263016F1-AFA1-4636-A402-722F948235FB}" dt="2023-01-16T07:06:52.938" v="184" actId="1076"/>
          <ac:spMkLst>
            <pc:docMk/>
            <pc:sldMk cId="3530776734" sldId="463"/>
            <ac:spMk id="6" creationId="{279A8FF8-82AA-4733-D69A-2CEBDD4B7592}"/>
          </ac:spMkLst>
        </pc:spChg>
        <pc:spChg chg="del">
          <ac:chgData name="강태웅" userId="6d5b6656-814d-4af2-8c8d-acedc34dd330" providerId="ADAL" clId="{263016F1-AFA1-4636-A402-722F948235FB}" dt="2023-01-16T07:06:48.286" v="183" actId="478"/>
          <ac:spMkLst>
            <pc:docMk/>
            <pc:sldMk cId="3530776734" sldId="463"/>
            <ac:spMk id="9" creationId="{5C705594-BED9-A9D4-693F-D3D90B18096A}"/>
          </ac:spMkLst>
        </pc:spChg>
        <pc:picChg chg="mod">
          <ac:chgData name="강태웅" userId="6d5b6656-814d-4af2-8c8d-acedc34dd330" providerId="ADAL" clId="{263016F1-AFA1-4636-A402-722F948235FB}" dt="2023-01-16T07:06:52.938" v="184" actId="1076"/>
          <ac:picMkLst>
            <pc:docMk/>
            <pc:sldMk cId="3530776734" sldId="463"/>
            <ac:picMk id="8" creationId="{D9EC8EFA-EDF0-CE60-5DF9-F6D44F8AEE9E}"/>
          </ac:picMkLst>
        </pc:picChg>
      </pc:sldChg>
      <pc:sldChg chg="delSp modSp mod">
        <pc:chgData name="강태웅" userId="6d5b6656-814d-4af2-8c8d-acedc34dd330" providerId="ADAL" clId="{263016F1-AFA1-4636-A402-722F948235FB}" dt="2023-01-16T01:23:36.177" v="1" actId="478"/>
        <pc:sldMkLst>
          <pc:docMk/>
          <pc:sldMk cId="252179874" sldId="468"/>
        </pc:sldMkLst>
        <pc:picChg chg="del mod">
          <ac:chgData name="강태웅" userId="6d5b6656-814d-4af2-8c8d-acedc34dd330" providerId="ADAL" clId="{263016F1-AFA1-4636-A402-722F948235FB}" dt="2023-01-16T01:23:36.177" v="1" actId="478"/>
          <ac:picMkLst>
            <pc:docMk/>
            <pc:sldMk cId="252179874" sldId="468"/>
            <ac:picMk id="11" creationId="{6D91955A-F16E-9968-A03B-FDAB32402354}"/>
          </ac:picMkLst>
        </pc:picChg>
      </pc:sldChg>
      <pc:sldChg chg="addSp delSp modSp add mod">
        <pc:chgData name="강태웅" userId="6d5b6656-814d-4af2-8c8d-acedc34dd330" providerId="ADAL" clId="{263016F1-AFA1-4636-A402-722F948235FB}" dt="2023-01-16T07:44:23.390" v="587" actId="1076"/>
        <pc:sldMkLst>
          <pc:docMk/>
          <pc:sldMk cId="3887525118" sldId="472"/>
        </pc:sldMkLst>
        <pc:spChg chg="mod">
          <ac:chgData name="강태웅" userId="6d5b6656-814d-4af2-8c8d-acedc34dd330" providerId="ADAL" clId="{263016F1-AFA1-4636-A402-722F948235FB}" dt="2023-01-16T07:13:45.645" v="520" actId="1076"/>
          <ac:spMkLst>
            <pc:docMk/>
            <pc:sldMk cId="3887525118" sldId="472"/>
            <ac:spMk id="2" creationId="{522A41DC-9C42-2BD9-ED9F-0C8E6CE9BFB4}"/>
          </ac:spMkLst>
        </pc:spChg>
        <pc:spChg chg="mod">
          <ac:chgData name="강태웅" userId="6d5b6656-814d-4af2-8c8d-acedc34dd330" providerId="ADAL" clId="{263016F1-AFA1-4636-A402-722F948235FB}" dt="2023-01-16T06:58:47.990" v="20" actId="20577"/>
          <ac:spMkLst>
            <pc:docMk/>
            <pc:sldMk cId="3887525118" sldId="472"/>
            <ac:spMk id="3" creationId="{5ABB1508-53A6-055E-E773-83B7B4AADB8B}"/>
          </ac:spMkLst>
        </pc:spChg>
        <pc:spChg chg="del">
          <ac:chgData name="강태웅" userId="6d5b6656-814d-4af2-8c8d-acedc34dd330" providerId="ADAL" clId="{263016F1-AFA1-4636-A402-722F948235FB}" dt="2023-01-16T06:58:53.468" v="21" actId="478"/>
          <ac:spMkLst>
            <pc:docMk/>
            <pc:sldMk cId="3887525118" sldId="472"/>
            <ac:spMk id="6" creationId="{279A8FF8-82AA-4733-D69A-2CEBDD4B7592}"/>
          </ac:spMkLst>
        </pc:spChg>
        <pc:spChg chg="mod">
          <ac:chgData name="강태웅" userId="6d5b6656-814d-4af2-8c8d-acedc34dd330" providerId="ADAL" clId="{263016F1-AFA1-4636-A402-722F948235FB}" dt="2023-01-16T07:44:08.962" v="586" actId="20577"/>
          <ac:spMkLst>
            <pc:docMk/>
            <pc:sldMk cId="3887525118" sldId="472"/>
            <ac:spMk id="9" creationId="{5C705594-BED9-A9D4-693F-D3D90B18096A}"/>
          </ac:spMkLst>
        </pc:spChg>
        <pc:picChg chg="add mod">
          <ac:chgData name="강태웅" userId="6d5b6656-814d-4af2-8c8d-acedc34dd330" providerId="ADAL" clId="{263016F1-AFA1-4636-A402-722F948235FB}" dt="2023-01-16T07:13:54.274" v="524" actId="1076"/>
          <ac:picMkLst>
            <pc:docMk/>
            <pc:sldMk cId="3887525118" sldId="472"/>
            <ac:picMk id="7" creationId="{41CE69BD-099E-0AE2-8220-EC1033B443B8}"/>
          </ac:picMkLst>
        </pc:picChg>
        <pc:picChg chg="del">
          <ac:chgData name="강태웅" userId="6d5b6656-814d-4af2-8c8d-acedc34dd330" providerId="ADAL" clId="{263016F1-AFA1-4636-A402-722F948235FB}" dt="2023-01-16T06:58:53.468" v="21" actId="478"/>
          <ac:picMkLst>
            <pc:docMk/>
            <pc:sldMk cId="3887525118" sldId="472"/>
            <ac:picMk id="8" creationId="{D9EC8EFA-EDF0-CE60-5DF9-F6D44F8AEE9E}"/>
          </ac:picMkLst>
        </pc:picChg>
        <pc:picChg chg="add mod">
          <ac:chgData name="강태웅" userId="6d5b6656-814d-4af2-8c8d-acedc34dd330" providerId="ADAL" clId="{263016F1-AFA1-4636-A402-722F948235FB}" dt="2023-01-16T07:13:54.274" v="524" actId="1076"/>
          <ac:picMkLst>
            <pc:docMk/>
            <pc:sldMk cId="3887525118" sldId="472"/>
            <ac:picMk id="11" creationId="{EECD7047-AFFB-91FB-F2C1-9D063EF792E2}"/>
          </ac:picMkLst>
        </pc:picChg>
        <pc:picChg chg="add mod">
          <ac:chgData name="강태웅" userId="6d5b6656-814d-4af2-8c8d-acedc34dd330" providerId="ADAL" clId="{263016F1-AFA1-4636-A402-722F948235FB}" dt="2023-01-16T07:13:54.274" v="524" actId="1076"/>
          <ac:picMkLst>
            <pc:docMk/>
            <pc:sldMk cId="3887525118" sldId="472"/>
            <ac:picMk id="13" creationId="{B166A6B4-38BA-1773-E6D8-793E66E679DC}"/>
          </ac:picMkLst>
        </pc:picChg>
        <pc:picChg chg="add mod">
          <ac:chgData name="강태웅" userId="6d5b6656-814d-4af2-8c8d-acedc34dd330" providerId="ADAL" clId="{263016F1-AFA1-4636-A402-722F948235FB}" dt="2023-01-16T07:15:16.586" v="536" actId="1076"/>
          <ac:picMkLst>
            <pc:docMk/>
            <pc:sldMk cId="3887525118" sldId="472"/>
            <ac:picMk id="15" creationId="{C0205F66-22E1-2917-4D0F-B4C47E93A42B}"/>
          </ac:picMkLst>
        </pc:picChg>
        <pc:picChg chg="add mod">
          <ac:chgData name="강태웅" userId="6d5b6656-814d-4af2-8c8d-acedc34dd330" providerId="ADAL" clId="{263016F1-AFA1-4636-A402-722F948235FB}" dt="2023-01-16T07:15:18.379" v="537" actId="1076"/>
          <ac:picMkLst>
            <pc:docMk/>
            <pc:sldMk cId="3887525118" sldId="472"/>
            <ac:picMk id="17" creationId="{E670D497-5A9A-063A-65B5-6A0A415BCE31}"/>
          </ac:picMkLst>
        </pc:picChg>
        <pc:picChg chg="add mod">
          <ac:chgData name="강태웅" userId="6d5b6656-814d-4af2-8c8d-acedc34dd330" providerId="ADAL" clId="{263016F1-AFA1-4636-A402-722F948235FB}" dt="2023-01-16T07:44:23.390" v="587" actId="1076"/>
          <ac:picMkLst>
            <pc:docMk/>
            <pc:sldMk cId="3887525118" sldId="472"/>
            <ac:picMk id="19" creationId="{51B20852-8CEA-1602-0AD0-216E15F5552F}"/>
          </ac:picMkLst>
        </pc:picChg>
        <pc:picChg chg="add mod">
          <ac:chgData name="강태웅" userId="6d5b6656-814d-4af2-8c8d-acedc34dd330" providerId="ADAL" clId="{263016F1-AFA1-4636-A402-722F948235FB}" dt="2023-01-16T07:17:50.329" v="584" actId="1076"/>
          <ac:picMkLst>
            <pc:docMk/>
            <pc:sldMk cId="3887525118" sldId="472"/>
            <ac:picMk id="21" creationId="{892E5B3E-8D58-9060-6257-5AED4EAAF3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FE202-3597-4040-9853-7E44D8648458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A0C84-6C89-4DDB-9A4E-259C46BD7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08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57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34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17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782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65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7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91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8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8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66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619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85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3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Contrastive </a:t>
            </a:r>
            <a:r>
              <a:rPr lang="ko-KR" altLang="en-US" dirty="0"/>
              <a:t>이전 </a:t>
            </a:r>
            <a:r>
              <a:rPr lang="en-US" altLang="ko-KR" dirty="0"/>
              <a:t>-&gt; design handcrafted auxiliary tasks(context prediction , colorization context encoder jigsaw puzzle rotation prediction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7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0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7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9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9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3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4" y="5999273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4" y="5999273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1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40984"/>
            <a:ext cx="6597058" cy="539826"/>
            <a:chOff x="3381560" y="412274"/>
            <a:chExt cx="6867676" cy="539826"/>
          </a:xfrm>
          <a:solidFill>
            <a:schemeClr val="bg2"/>
          </a:solidFill>
        </p:grpSpPr>
        <p:sp>
          <p:nvSpPr>
            <p:cNvPr id="9" name="직사각형 8"/>
            <p:cNvSpPr/>
            <p:nvPr/>
          </p:nvSpPr>
          <p:spPr>
            <a:xfrm>
              <a:off x="3381560" y="412274"/>
              <a:ext cx="6072056" cy="539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입력 9"/>
            <p:cNvSpPr/>
            <p:nvPr/>
          </p:nvSpPr>
          <p:spPr>
            <a:xfrm rot="5400000" flipH="1">
              <a:off x="8985781" y="-311355"/>
              <a:ext cx="539826" cy="198708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85" y="116151"/>
            <a:ext cx="1173214" cy="58660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27" y="40551"/>
            <a:ext cx="2115427" cy="7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46" y="261062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3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0C1D-D880-487B-B016-EBE3ED5C1388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5B4F3-5F51-4756-8330-1639D7D3D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8B177B-D55B-479A-BF9C-0D10DECCC352}"/>
              </a:ext>
            </a:extLst>
          </p:cNvPr>
          <p:cNvSpPr/>
          <p:nvPr/>
        </p:nvSpPr>
        <p:spPr>
          <a:xfrm>
            <a:off x="4915841" y="2893249"/>
            <a:ext cx="5501250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Self-Supervised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</a:t>
            </a:r>
          </a:p>
          <a:p>
            <a:pPr algn="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Estimating Twin Class Distributions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AE22F2-03DF-485E-8404-4D490F3EF2CB}"/>
              </a:ext>
            </a:extLst>
          </p:cNvPr>
          <p:cNvSpPr/>
          <p:nvPr/>
        </p:nvSpPr>
        <p:spPr>
          <a:xfrm>
            <a:off x="9145587" y="4426972"/>
            <a:ext cx="127150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2023. 01. 18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1586" y="1950497"/>
            <a:ext cx="1885504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AE22F2-03DF-485E-8404-4D490F3EF2CB}"/>
              </a:ext>
            </a:extLst>
          </p:cNvPr>
          <p:cNvSpPr/>
          <p:nvPr/>
        </p:nvSpPr>
        <p:spPr>
          <a:xfrm>
            <a:off x="7673851" y="5623682"/>
            <a:ext cx="2732223" cy="672492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Presenter :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Taewoong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Kang</a:t>
            </a:r>
          </a:p>
          <a:p>
            <a:pPr algn="r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twk@deepnoid.com</a:t>
            </a:r>
          </a:p>
        </p:txBody>
      </p:sp>
    </p:spTree>
    <p:extLst>
      <p:ext uri="{BB962C8B-B14F-4D97-AF65-F5344CB8AC3E}">
        <p14:creationId xmlns:p14="http://schemas.microsoft.com/office/powerpoint/2010/main" val="19798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16488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objective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473583" y="1337496"/>
            <a:ext cx="11718417" cy="31989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Sharpening term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Minimize the entropy of class distribution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for each samples to regularize the output distribution to be sharp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Makes each sample have a deterministic assignment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Diversity term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Make the predictions for different samples be diversely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distributed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Maximizing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entropy of the mean distribution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across different samples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AFC871-6F5A-056E-40E8-1C9D3151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67" y="4069883"/>
            <a:ext cx="5948950" cy="23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752164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Theoretical Explanation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279A8FF8-82AA-4733-D69A-2CEBDD4B7592}"/>
                  </a:ext>
                </a:extLst>
              </p:cNvPr>
              <p:cNvSpPr txBox="1"/>
              <p:nvPr/>
            </p:nvSpPr>
            <p:spPr>
              <a:xfrm>
                <a:off x="860859" y="1443445"/>
                <a:ext cx="10796043" cy="1467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defTabSz="914400" latinLnBrk="1">
                  <a:lnSpc>
                    <a:spcPct val="140000"/>
                  </a:lnSpc>
                  <a:defRPr sz="1200" spc="-7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135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Mutual Information </a:t>
                </a:r>
                <a14:m>
                  <m:oMath xmlns:m="http://schemas.openxmlformats.org/officeDocument/2006/math">
                    <m:r>
                      <a:rPr lang="en-US" altLang="ko-KR" sz="200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Sharpening term + Diversity term</a:t>
                </a:r>
              </a:p>
              <a:p>
                <a:pPr marL="742950" lvl="1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0000101010101" charset="-127"/>
                    <a:ea typeface="나눔바른고딕" panose="020B0600000101010101" charset="-127"/>
                  </a:rPr>
                  <a:t>Derived from the Monte Carlo estimation</a:t>
                </a:r>
                <a:endParaRPr lang="en-US" altLang="ko-KR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742950" lvl="1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mc:Choice>
        <mc:Fallback xmlns="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279A8FF8-82AA-4733-D69A-2CEBDD4B7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59" y="1443445"/>
                <a:ext cx="10796043" cy="14677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AA7E38D-A053-06A6-EB54-7E7F3E39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8" y="2935151"/>
            <a:ext cx="6093836" cy="2332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6ED852-2748-E8E1-65E5-B460B979F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031" y="3946847"/>
            <a:ext cx="3988565" cy="6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311869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on loss terms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1533100-02E9-C42B-1B28-066B07E7F84D}"/>
              </a:ext>
            </a:extLst>
          </p:cNvPr>
          <p:cNvSpPr txBox="1"/>
          <p:nvPr/>
        </p:nvSpPr>
        <p:spPr>
          <a:xfrm>
            <a:off x="595013" y="4251149"/>
            <a:ext cx="11058615" cy="25064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Without sharpness term generate collapsed solutions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Without diversity term do not generate collapsed solution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But performances deteriorate significantly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Theoretically, will lead to collapsed solution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But the NBS helps avoid the problem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(can separate the probabilities in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different column and force them to have a unit standard deviation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91955A-F16E-9968-A03B-FDAB3240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460" y="1478795"/>
            <a:ext cx="5294768" cy="26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505228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Amplifying Variance for Better Optimization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8" y="1272388"/>
            <a:ext cx="11058615" cy="25064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Consistency, sharpness term are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easy to minimize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But diversity term is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difficult to maximize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Column Standard Deviation keeps small -&gt; cause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low diversity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 solve this problem -&gt;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add a batch normalization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before the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softmax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to amplify the variance to force them to be separated  =&gt;5% improvement in ImageNet linear Classification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8F026-D5EE-4586-1CDC-02852BB7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67" y="3238479"/>
            <a:ext cx="8513734" cy="34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5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622170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on batch normalization before </a:t>
            </a: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softmax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1533100-02E9-C42B-1B28-066B07E7F84D}"/>
              </a:ext>
            </a:extLst>
          </p:cNvPr>
          <p:cNvSpPr txBox="1"/>
          <p:nvPr/>
        </p:nvSpPr>
        <p:spPr>
          <a:xfrm>
            <a:off x="734485" y="4547722"/>
            <a:ext cx="11058615" cy="7752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NBS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(batch normalization before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softmax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96ADD-3799-2469-15AD-AB13D1A3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324" y="1920325"/>
            <a:ext cx="5242908" cy="12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Strategy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914324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Self-labeling for </a:t>
            </a: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ResNets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8" y="1272389"/>
            <a:ext cx="11058615" cy="25064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multi-crop strategy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gaves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the performance improvement of TWIST is much smaller than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SwAV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SwAV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uses the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global crops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 generate accurate pseudo-labels as supervision to train the local crop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 TWIST, global and local crops are regarded same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=&gt; add a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self-labeling stage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after the regular training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AD824-C65E-4050-ED76-843FD29C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47" y="2517855"/>
            <a:ext cx="4448796" cy="2915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0F2A4B-4FE1-601A-C5F6-9723637B8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747" y="5585611"/>
            <a:ext cx="446784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Strategy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5415072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on Multi-crop and Self-labeling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7D2817-F616-77F3-B0DB-E586C962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621" y="1444511"/>
            <a:ext cx="451548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7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Strategy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22024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Momentum Encoder for </a:t>
            </a: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8" y="1685187"/>
            <a:ext cx="11058615" cy="11214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Adopt the momentum encoder design,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which is widely adopted to train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ViT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-based models.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Although TWIST using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ViT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as backbone without momentum encoder can work well, we use it only for accuracy gains</a:t>
            </a:r>
          </a:p>
        </p:txBody>
      </p:sp>
    </p:spTree>
    <p:extLst>
      <p:ext uri="{BB962C8B-B14F-4D97-AF65-F5344CB8AC3E}">
        <p14:creationId xmlns:p14="http://schemas.microsoft.com/office/powerpoint/2010/main" val="1674920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401712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Semi/Full-supervised Fine-tuning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8" y="2695146"/>
            <a:ext cx="5971783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Fine-tuned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pre-trained TWIST model on a subset of ImageNet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TWIST outperforms all other SOTA method by large margins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04852-7EFC-B83C-1882-B5425757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223" y="1562720"/>
            <a:ext cx="446784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6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15740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Unsupervised classification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2412678" y="4908794"/>
            <a:ext cx="5971783" cy="7752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outputs are directly mapped to the real labels by the Kuhn-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Munkres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algorithm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EC8EFA-EDF0-CE60-5DF9-F6D44F8A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58" y="1863146"/>
            <a:ext cx="5384669" cy="24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98283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2D2484E-619A-2485-7272-D4D41CA954CE}"/>
              </a:ext>
            </a:extLst>
          </p:cNvPr>
          <p:cNvSpPr txBox="1"/>
          <p:nvPr/>
        </p:nvSpPr>
        <p:spPr>
          <a:xfrm>
            <a:off x="734485" y="1342632"/>
            <a:ext cx="11189660" cy="18062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Self-Supervised Learning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Classifying large-scale unlabeled datasets in end-to-end way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(employ a Siamese network)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Focused on enforcing the class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distsribution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of two different augmentations to be consistent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Simply minimizing divergen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ce between augmentation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-&gt; cause collapsed solution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656BA9-05EF-652C-BF84-681AF6DC9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01" y="3415679"/>
            <a:ext cx="9326277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16046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Evaluation Metrics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C705594-BED9-A9D4-693F-D3D90B18096A}"/>
              </a:ext>
            </a:extLst>
          </p:cNvPr>
          <p:cNvSpPr txBox="1"/>
          <p:nvPr/>
        </p:nvSpPr>
        <p:spPr>
          <a:xfrm>
            <a:off x="523580" y="1250204"/>
            <a:ext cx="6510772" cy="52687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1.NMI(normalized mutual information)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problem : does not penalize large cardinalities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(i.e., over clustering)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2. ARI(adjusted rand index)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The corrected-for-chance version of the Rand index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RI(rand index) qua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ntifies the percentage of correct decision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3. ACC(accuracy)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standard measure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4. AMI(adjusted mutual information)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5.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Sillhouette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Score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The more data points within each cluster are closely-packed and different clusters are well-separated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E69BD-099E-0AE2-8220-EC1033B4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39" y="3443517"/>
            <a:ext cx="3277057" cy="724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CD7047-AFFB-91FB-F2C1-9D063EF7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982" y="1280322"/>
            <a:ext cx="2358083" cy="8008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66A6B4-38BA-1773-E6D8-793E66E6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352" y="2373521"/>
            <a:ext cx="4810796" cy="704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205F66-22E1-2917-4D0F-B4C47E93A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55" y="6110694"/>
            <a:ext cx="2349458" cy="6149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70D497-5A9A-063A-65B5-6A0A415BC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020" y="6110694"/>
            <a:ext cx="3057952" cy="619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B20852-8CEA-1602-0AD0-216E15F55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000" y="5215219"/>
            <a:ext cx="2915057" cy="895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2E5B3E-8D58-9060-6257-5AED4EAAF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929" y="4378757"/>
            <a:ext cx="4325723" cy="6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25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28376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classification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C705594-BED9-A9D4-693F-D3D90B18096A}"/>
              </a:ext>
            </a:extLst>
          </p:cNvPr>
          <p:cNvSpPr txBox="1"/>
          <p:nvPr/>
        </p:nvSpPr>
        <p:spPr>
          <a:xfrm>
            <a:off x="5717070" y="2706206"/>
            <a:ext cx="5643006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TWIST outperforms other SOTA method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For wider ResNet50, also works well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ViT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is very sensitive to hyper-parameters and training it is very costly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8EF36-4468-B4A2-FE5C-280E9A28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91" y="1180053"/>
            <a:ext cx="4133756" cy="565491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AE80AFCA-4843-BF4E-AF6B-F22DDCFF2351}"/>
              </a:ext>
            </a:extLst>
          </p:cNvPr>
          <p:cNvSpPr txBox="1"/>
          <p:nvPr/>
        </p:nvSpPr>
        <p:spPr>
          <a:xfrm>
            <a:off x="5426613" y="6157599"/>
            <a:ext cx="6679325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performance of linear classification on ImageNet</a:t>
            </a:r>
          </a:p>
        </p:txBody>
      </p:sp>
    </p:spTree>
    <p:extLst>
      <p:ext uri="{BB962C8B-B14F-4D97-AF65-F5344CB8AC3E}">
        <p14:creationId xmlns:p14="http://schemas.microsoft.com/office/powerpoint/2010/main" val="1287061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11115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 Learning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5297697"/>
            <a:ext cx="5971783" cy="7752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outputs are directly mapped to the real labels by the Kuhn-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Munkres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algorithm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925FA-5A53-F46B-FC6E-1CD61F8C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53" y="1271555"/>
            <a:ext cx="9392961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1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Result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340979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Detection and Segmentation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4768569"/>
            <a:ext cx="5971783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Use ResNet-50 with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FPN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For Pascal VOC, use Faster R-CNN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For MSCOCO, use Mask R-CNN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 implementation, use Detectron2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DEF077-80F2-D88A-95CD-518E1771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5" y="1647845"/>
            <a:ext cx="6296904" cy="2724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DBC6E5-4972-8C9D-2867-B7D3F34F4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486" y="1647845"/>
            <a:ext cx="2410161" cy="2638793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0C15778B-DF64-DBD4-FB44-5D5CA1FC6E86}"/>
              </a:ext>
            </a:extLst>
          </p:cNvPr>
          <p:cNvSpPr txBox="1"/>
          <p:nvPr/>
        </p:nvSpPr>
        <p:spPr>
          <a:xfrm>
            <a:off x="7564394" y="4941692"/>
            <a:ext cx="4022213" cy="11214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Using FCN as architecture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Use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MMSegmentaion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to train the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191477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282339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1148965" y="1314220"/>
            <a:ext cx="9894070" cy="7752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TWIST is simple and theoretically explainable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Does not rely on any clustering tools</a:t>
            </a:r>
          </a:p>
        </p:txBody>
      </p:sp>
      <p:sp>
        <p:nvSpPr>
          <p:cNvPr id="5" name="Text Box 88">
            <a:extLst>
              <a:ext uri="{FF2B5EF4-FFF2-40B4-BE49-F238E27FC236}">
                <a16:creationId xmlns:a16="http://schemas.microsoft.com/office/drawing/2014/main" id="{25AE14A7-BD18-7086-1207-A6A0B4E85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2400372"/>
            <a:ext cx="117160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Limitation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07A0BF9-66B4-FEFA-9CA6-67C9393ABA80}"/>
              </a:ext>
            </a:extLst>
          </p:cNvPr>
          <p:cNvSpPr/>
          <p:nvPr/>
        </p:nvSpPr>
        <p:spPr>
          <a:xfrm rot="5400000">
            <a:off x="535098" y="2428108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6B37D66-7ABF-117D-582C-407DE0038F48}"/>
              </a:ext>
            </a:extLst>
          </p:cNvPr>
          <p:cNvSpPr txBox="1"/>
          <p:nvPr/>
        </p:nvSpPr>
        <p:spPr>
          <a:xfrm>
            <a:off x="1148965" y="3127231"/>
            <a:ext cx="9894070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Vulnerable to data distribution(tries to capture the intrinsic semantic structure)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With biased dataset, the model likely to learn malicious information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When using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ViT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adopt momentum encoder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Performs best when the number of classes is 4096(with Multi-crop)</a:t>
            </a:r>
          </a:p>
        </p:txBody>
      </p:sp>
    </p:spTree>
    <p:extLst>
      <p:ext uri="{BB962C8B-B14F-4D97-AF65-F5344CB8AC3E}">
        <p14:creationId xmlns:p14="http://schemas.microsoft.com/office/powerpoint/2010/main" val="251701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489436" y="2800953"/>
            <a:ext cx="5213130" cy="101566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414772" latinLnBrk="0"/>
            <a:r>
              <a:rPr lang="en-US" altLang="ko-KR" sz="6000" b="1" spc="-150" dirty="0">
                <a:ln>
                  <a:solidFill>
                    <a:srgbClr val="065E87">
                      <a:alpha val="0"/>
                    </a:srgb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6000" b="1" spc="-150" dirty="0">
              <a:ln>
                <a:solidFill>
                  <a:srgbClr val="065E87">
                    <a:alpha val="0"/>
                  </a:srgbClr>
                </a:solidFill>
              </a:ln>
              <a:solidFill>
                <a:srgbClr val="03496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37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489436" y="2800953"/>
            <a:ext cx="5213130" cy="101566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414772" latinLnBrk="0"/>
            <a:r>
              <a:rPr lang="ko-KR" altLang="en-US" sz="6000" b="1" spc="-150" dirty="0">
                <a:ln>
                  <a:solidFill>
                    <a:srgbClr val="065E87">
                      <a:alpha val="0"/>
                    </a:srgb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7740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453425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TWIST can avoid the collapsed solution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2D2484E-619A-2485-7272-D4D41CA954CE}"/>
              </a:ext>
            </a:extLst>
          </p:cNvPr>
          <p:cNvSpPr txBox="1"/>
          <p:nvPr/>
        </p:nvSpPr>
        <p:spPr>
          <a:xfrm>
            <a:off x="734485" y="2908692"/>
            <a:ext cx="11189660" cy="14600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Maximize mutual information between the input and the class prediction</a:t>
            </a:r>
            <a:endParaRPr lang="en-US" altLang="ko-KR" sz="16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Maximizing the agreement of different augmentation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Pushing away the representation of different image based on the instance discrimination pretext task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713CC6D-CF16-9FEB-9390-341FA8E53108}"/>
              </a:ext>
            </a:extLst>
          </p:cNvPr>
          <p:cNvSpPr txBox="1"/>
          <p:nvPr/>
        </p:nvSpPr>
        <p:spPr>
          <a:xfrm>
            <a:off x="734485" y="1599855"/>
            <a:ext cx="1118966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Collapsed solution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Outputting the same class probability distributions for all images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7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30043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Contrastive method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1599358"/>
            <a:ext cx="11189660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Learn an embedding space 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Features of different augmentation from the same images are attracted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Features of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different images are separated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24FED-64A1-92FA-4C06-AFE30FA9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4" y="3429000"/>
            <a:ext cx="329611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30043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Contrastive method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2179619"/>
            <a:ext cx="11189660" cy="24987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BYOL,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SimSiam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Abandon the negative samples and design some special techniques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Such as </a:t>
            </a:r>
            <a:r>
              <a:rPr lang="en-US" altLang="ko-KR" u="sng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asymmetric architecture</a:t>
            </a: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en-US" altLang="ko-KR" u="sng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momentum encoder </a:t>
            </a: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and </a:t>
            </a:r>
            <a:r>
              <a:rPr lang="en-US" altLang="ko-KR" u="sng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stop gradients</a:t>
            </a:r>
            <a:endParaRPr lang="en-US" altLang="ko-KR" sz="2000" u="sng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Barlow Twins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VICReg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Learn informative representations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By redu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cing the redundancy or covariance of different dimensions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0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072444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Clustering-based method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35098" y="2486298"/>
            <a:ext cx="11189660" cy="3883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DeepCluster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K-means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SwAV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Sinkhorn-Knopp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DINO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Updates pseudo-targets using the output of the momentum teacher together with sharpening and centering operations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Self-Classifier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" panose="020B0600000101010101" charset="-127"/>
                <a:ea typeface="나눔바른고딕" panose="020B0600000101010101" charset="-127"/>
              </a:rPr>
              <a:t>End-to-end method </a:t>
            </a: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 classify unlabeled datasets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SCAN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Two-step approach to mainly focus on unsupervised classification task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B0E4336-26BE-9543-F5F3-DC8A1CA9CE74}"/>
              </a:ext>
            </a:extLst>
          </p:cNvPr>
          <p:cNvSpPr txBox="1"/>
          <p:nvPr/>
        </p:nvSpPr>
        <p:spPr>
          <a:xfrm>
            <a:off x="654928" y="1051131"/>
            <a:ext cx="11189660" cy="7675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Use clustering tool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 generate pseudo-labels for images and classify the images with the generated pseudo-labels</a:t>
            </a:r>
          </a:p>
        </p:txBody>
      </p:sp>
    </p:spTree>
    <p:extLst>
      <p:ext uri="{BB962C8B-B14F-4D97-AF65-F5344CB8AC3E}">
        <p14:creationId xmlns:p14="http://schemas.microsoft.com/office/powerpoint/2010/main" val="326505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88087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Mutual information maximization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338903" y="1966685"/>
            <a:ext cx="11718417" cy="24987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Bridle, IMSAT, IIC, Deep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InfoMax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Difference between Deep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InfoMax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and TWIST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The task to classify image by exploring their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semantric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 relation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Information between images and a discrete random variable, instead of high-dim continuous representation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Do not require the neural estimator</a:t>
            </a:r>
          </a:p>
        </p:txBody>
      </p:sp>
    </p:spTree>
    <p:extLst>
      <p:ext uri="{BB962C8B-B14F-4D97-AF65-F5344CB8AC3E}">
        <p14:creationId xmlns:p14="http://schemas.microsoft.com/office/powerpoint/2010/main" val="77499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43000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Architecture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473583" y="1709038"/>
            <a:ext cx="11718417" cy="11214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Siamese Network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X1, X2 are two augmented version of X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outputs are two probability distribution over C categories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02D125-036E-CEB3-B7D5-5B688A89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3096"/>
            <a:ext cx="4938208" cy="34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16488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objective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279A8FF8-82AA-4733-D69A-2CEBDD4B7592}"/>
                  </a:ext>
                </a:extLst>
              </p:cNvPr>
              <p:cNvSpPr txBox="1"/>
              <p:nvPr/>
            </p:nvSpPr>
            <p:spPr>
              <a:xfrm>
                <a:off x="473583" y="1311989"/>
                <a:ext cx="11718417" cy="4930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defTabSz="914400" latinLnBrk="1">
                  <a:lnSpc>
                    <a:spcPct val="140000"/>
                  </a:lnSpc>
                  <a:defRPr sz="1200" spc="-7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135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Symmetric form</a:t>
                </a: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H -&gt; Entropy</a:t>
                </a: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200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𝛼</m:t>
                    </m:r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,</m:t>
                    </m:r>
                    <m:r>
                      <a:rPr lang="ko-KR" altLang="en-US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𝛽</m:t>
                    </m:r>
                  </m:oMath>
                </a14:m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are hyper-parameters</a:t>
                </a: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Pr>
                      <m:e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𝐾𝐿</m:t>
                        </m:r>
                      </m:sub>
                    </m:sSub>
                  </m:oMath>
                </a14:m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-&gt; </a:t>
                </a:r>
                <a:r>
                  <a:rPr lang="en-US" altLang="ko-KR" sz="2000" spc="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Kullback-Leibler</a:t>
                </a: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divergence</a:t>
                </a:r>
              </a:p>
              <a:p>
                <a:pPr marL="742950" lvl="1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0000101010101" charset="-127"/>
                    <a:ea typeface="나눔바른고딕" panose="020B0600000101010101" charset="-127"/>
                  </a:rPr>
                  <a:t>Relative Entropy</a:t>
                </a:r>
              </a:p>
              <a:p>
                <a:pPr marL="742950" lvl="1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C</a:t>
                </a: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0000101010101" charset="-127"/>
                    <a:ea typeface="나눔바른고딕" panose="020B0600000101010101" charset="-127"/>
                  </a:rPr>
                  <a:t>ross entropy – entropy</a:t>
                </a:r>
              </a:p>
              <a:p>
                <a:pPr marL="742950" lvl="1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P1, P2</a:t>
                </a:r>
                <a:r>
                  <a:rPr lang="ko-KR" altLang="en-US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가 가까워 지게</a:t>
                </a:r>
                <a:endParaRPr lang="en-US" altLang="ko-KR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Pr>
                      <m:e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𝐾𝐿</m:t>
                        </m:r>
                      </m:sub>
                    </m:sSub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SupPr>
                      <m:e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1</m:t>
                        </m:r>
                      </m:sup>
                    </m:sSubSup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||</m:t>
                    </m:r>
                    <m:sSubSup>
                      <m:sSubSupPr>
                        <m:ctrlP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SupPr>
                      <m:e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2</m:t>
                        </m:r>
                      </m:sup>
                    </m:sSubSup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)=</m:t>
                    </m:r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𝐻</m:t>
                    </m:r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SupPr>
                      <m:e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,</a:t>
                </a: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ea typeface="나눔바른고딕" panose="020B0600000101010101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sSubSupPr>
                      <m:e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000" i="1" spc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2</m:t>
                        </m:r>
                      </m:sup>
                    </m:sSubSup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)−</m:t>
                    </m:r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𝐻</m:t>
                    </m:r>
                    <m:d>
                      <m:dPr>
                        <m:ctrlP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000" i="1" spc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</m:ctrlPr>
                          </m:sSubSupPr>
                          <m:e>
                            <m:r>
                              <a:rPr lang="en-US" altLang="ko-KR" sz="2000" i="1" spc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000" i="1" spc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000" i="1" spc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1</m:t>
                            </m:r>
                          </m:sup>
                        </m:sSubSup>
                      </m:e>
                    </m:d>
                  </m:oMath>
                </a14:m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>
                  <a:lnSpc>
                    <a:spcPts val="2700"/>
                  </a:lnSpc>
                  <a:buClr>
                    <a:srgbClr val="065E87"/>
                  </a:buClr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>
                  <a:lnSpc>
                    <a:spcPts val="2700"/>
                  </a:lnSpc>
                  <a:buClr>
                    <a:srgbClr val="065E87"/>
                  </a:buClr>
                </a:pPr>
                <a:r>
                  <a:rPr lang="en-US" altLang="ko-KR" sz="2000" spc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b="0" i="1" spc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" panose="020B0600000101010101" charset="-127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pc="0" smtClean="0">
                            <a:ln>
                              <a:solidFill>
                                <a:schemeClr val="accent1">
                                  <a:shade val="50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바른고딕" panose="020B0600000101010101" charset="-127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2000" b="0" i="1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</m:ctrlPr>
                          </m:sSubSupPr>
                          <m:e>
                            <m:r>
                              <a:rPr lang="en-US" altLang="ko-KR" sz="2000" b="0" i="1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2000" b="0" i="1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2000" b="0" i="1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1</m:t>
                            </m:r>
                          </m:sup>
                        </m:sSubSup>
                        <m:func>
                          <m:funcPr>
                            <m:ctrlPr>
                              <a:rPr lang="en-US" altLang="ko-KR" sz="2000" b="0" i="1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pc="0" smtClean="0">
                                <a:ln>
                                  <a:solidFill>
                                    <a:schemeClr val="accent1">
                                      <a:shade val="50000"/>
                                      <a:alpha val="0"/>
                                    </a:schemeClr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바른고딕" panose="020B0600000101010101" charset="-127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ko-KR" sz="2000" b="0" i="1" spc="0" smtClean="0">
                                    <a:ln>
                                      <a:solidFill>
                                        <a:schemeClr val="accent1">
                                          <a:shade val="50000"/>
                                          <a:alpha val="0"/>
                                        </a:schemeClr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바른고딕" panose="020B0600000101010101" charset="-127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2000" b="0" i="1" spc="0" smtClean="0">
                                        <a:ln>
                                          <a:solidFill>
                                            <a:schemeClr val="accent1">
                                              <a:shade val="50000"/>
                                              <a:alpha val="0"/>
                                            </a:schemeClr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바른고딕" panose="020B0600000101010101" charset="-127"/>
                                      </a:rPr>
                                      <m:t>1</m:t>
                                    </m:r>
                                  </m:sup>
                                </m:sSubSup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ko-KR" sz="32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065E87"/>
                  </a:buClr>
                  <a:buFont typeface="Wingdings" panose="05000000000000000000" pitchFamily="2" charset="2"/>
                  <a:buChar char="§"/>
                </a:pPr>
                <a:endParaRPr lang="en-US" altLang="ko-KR" sz="2000" spc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mc:Choice>
        <mc:Fallback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279A8FF8-82AA-4733-D69A-2CEBDD4B7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3" y="1311989"/>
                <a:ext cx="11718417" cy="4930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EAFC871-6F5A-056E-40E8-1C9D3151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67" y="2843261"/>
            <a:ext cx="5948950" cy="23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559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602027-8249-4325-b555-dc71f1c449ae">
      <Terms xmlns="http://schemas.microsoft.com/office/infopath/2007/PartnerControls"/>
    </lcf76f155ced4ddcb4097134ff3c332f>
    <TaxCatchAll xmlns="d6f8e11e-59b3-4581-95a2-b0b2151b581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40801FF71B4ED4B84514072598CC8AF" ma:contentTypeVersion="16" ma:contentTypeDescription="새 문서를 만듭니다." ma:contentTypeScope="" ma:versionID="6ca2c706efa55762f1613a19c44cc050">
  <xsd:schema xmlns:xsd="http://www.w3.org/2001/XMLSchema" xmlns:xs="http://www.w3.org/2001/XMLSchema" xmlns:p="http://schemas.microsoft.com/office/2006/metadata/properties" xmlns:ns2="da602027-8249-4325-b555-dc71f1c449ae" xmlns:ns3="d6f8e11e-59b3-4581-95a2-b0b2151b581f" targetNamespace="http://schemas.microsoft.com/office/2006/metadata/properties" ma:root="true" ma:fieldsID="c1edd9c771651684d3f8a95110ef4a5f" ns2:_="" ns3:_="">
    <xsd:import namespace="da602027-8249-4325-b555-dc71f1c449ae"/>
    <xsd:import namespace="d6f8e11e-59b3-4581-95a2-b0b2151b58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602027-8249-4325-b555-dc71f1c44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37a5937a-07e0-49dc-bba1-22dd9a30de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8e11e-59b3-4581-95a2-b0b2151b581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7a14980-2168-4a30-a745-dd49e7db3c53}" ma:internalName="TaxCatchAll" ma:showField="CatchAllData" ma:web="d6f8e11e-59b3-4581-95a2-b0b2151b58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BFDC9-4A96-4842-933B-0DE76E488179}">
  <ds:schemaRefs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6f8e11e-59b3-4581-95a2-b0b2151b581f"/>
    <ds:schemaRef ds:uri="da602027-8249-4325-b555-dc71f1c449ae"/>
  </ds:schemaRefs>
</ds:datastoreItem>
</file>

<file path=customXml/itemProps2.xml><?xml version="1.0" encoding="utf-8"?>
<ds:datastoreItem xmlns:ds="http://schemas.openxmlformats.org/officeDocument/2006/customXml" ds:itemID="{9968B059-868C-4492-9103-9C7CDD6A98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7370B5-4F9E-4DC6-85FC-EFEA38F39B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602027-8249-4325-b555-dc71f1c449ae"/>
    <ds:schemaRef ds:uri="d6f8e11e-59b3-4581-95a2-b0b2151b58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33612</TotalTime>
  <Words>977</Words>
  <Application>Microsoft Office PowerPoint</Application>
  <PresentationFormat>와이드스크린</PresentationFormat>
  <Paragraphs>189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Wingdings</vt:lpstr>
      <vt:lpstr>맑은 고딕</vt:lpstr>
      <vt:lpstr>Cambria Math</vt:lpstr>
      <vt:lpstr>나눔바른고딕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obsk</dc:creator>
  <cp:lastModifiedBy>강태웅</cp:lastModifiedBy>
  <cp:revision>195</cp:revision>
  <dcterms:created xsi:type="dcterms:W3CDTF">2019-02-18T02:45:42Z</dcterms:created>
  <dcterms:modified xsi:type="dcterms:W3CDTF">2023-01-16T08:40:17Z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0x010100040801FF71B4ED4B84514072598CC8AF</vt:lpwstr>
  </property>
  <property fmtid="{D5CDD505-2E9C-101B-9397-08002B2CF9AE}" pid="3" name="MediaServiceImageTags">
    <vt:lpwstr/>
  </property>
</Properties>
</file>